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46" r:id="rId2"/>
    <p:sldId id="283" r:id="rId3"/>
    <p:sldId id="287" r:id="rId4"/>
    <p:sldId id="285" r:id="rId5"/>
    <p:sldId id="284" r:id="rId6"/>
    <p:sldId id="286" r:id="rId7"/>
    <p:sldId id="289" r:id="rId8"/>
    <p:sldId id="320" r:id="rId9"/>
    <p:sldId id="321" r:id="rId10"/>
    <p:sldId id="322" r:id="rId11"/>
  </p:sldIdLst>
  <p:sldSz cx="9144000" cy="6858000" type="screen4x3"/>
  <p:notesSz cx="6858000" cy="9144000"/>
  <p:defaultTextStyle>
    <a:defPPr>
      <a:defRPr lang="en-US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/>
    <p:restoredTop sz="94563"/>
  </p:normalViewPr>
  <p:slideViewPr>
    <p:cSldViewPr showGuides="1">
      <p:cViewPr varScale="1">
        <p:scale>
          <a:sx n="66" d="100"/>
          <a:sy n="66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Placeholder Kepala 8908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en-US" sz="1200" dirty="0"/>
          </a:p>
        </p:txBody>
      </p:sp>
      <p:sp>
        <p:nvSpPr>
          <p:cNvPr id="89091" name="Placeholder Tanggal 8909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en-US" sz="1200" dirty="0"/>
          </a:p>
        </p:txBody>
      </p:sp>
      <p:sp>
        <p:nvSpPr>
          <p:cNvPr id="89092" name="Placeholder Gambar Slide 8909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9093" name="Placeholder Teks 89092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89094" name="Placeholder Footer 8909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/>
            <a:endParaRPr lang="en-US" sz="1200" dirty="0"/>
          </a:p>
        </p:txBody>
      </p:sp>
      <p:sp>
        <p:nvSpPr>
          <p:cNvPr id="89095" name="Placeholder Nomor Slide 8909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sz="1200" dirty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19368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Judul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Placeholder Teks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Placeholder Tanggal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l">
              <a:defRPr sz="1400"/>
            </a:lvl1pPr>
          </a:lstStyle>
          <a:p>
            <a:pPr lvl="0"/>
            <a:fld id="{BB962C8B-B14F-4D97-AF65-F5344CB8AC3E}" type="datetime1">
              <a:rPr lang="en-US"/>
              <a:t>12/17/2024</a:t>
            </a:fld>
            <a:endParaRPr lang="en-US"/>
          </a:p>
        </p:txBody>
      </p:sp>
      <p:sp>
        <p:nvSpPr>
          <p:cNvPr id="1029" name="Placeholder Foot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Placeholder Nomor Slide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Persamaan Akuntansi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Kantor Pusat:</a:t>
            </a:r>
          </a:p>
          <a:p>
            <a:r>
              <a:rPr lang="id-ID" dirty="0" smtClean="0"/>
              <a:t>Asset=Liabilitas + Ekuitas</a:t>
            </a:r>
            <a:endParaRPr lang="id-ID" dirty="0"/>
          </a:p>
          <a:p>
            <a:endParaRPr lang="id-ID" dirty="0" smtClean="0"/>
          </a:p>
          <a:p>
            <a:r>
              <a:rPr lang="id-ID" dirty="0" smtClean="0"/>
              <a:t>Kantor Cabang:</a:t>
            </a:r>
          </a:p>
          <a:p>
            <a:r>
              <a:rPr lang="id-ID" dirty="0" smtClean="0"/>
              <a:t>Asset= </a:t>
            </a:r>
            <a:r>
              <a:rPr lang="id-ID" smtClean="0"/>
              <a:t>Liabilitas +R/L KC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9715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Judul 10649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ln/>
        </p:spPr>
        <p:txBody>
          <a:bodyPr anchor="ctr" anchorCtr="0"/>
          <a:lstStyle/>
          <a:p>
            <a:r>
              <a:rPr sz="2400">
                <a:solidFill>
                  <a:schemeClr val="accent2"/>
                </a:solidFill>
              </a:rPr>
              <a:t>ILUSTRASI JURNAL (3)</a:t>
            </a:r>
          </a:p>
        </p:txBody>
      </p:sp>
      <p:graphicFrame>
        <p:nvGraphicFramePr>
          <p:cNvPr id="106518" name="Placeholder Konten 106517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257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2578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id-ID" alt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PENYESUAIAN &amp;PENU TUPAN PER 31/10/06: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BRG-DAG TERSISA    $  8.400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BRG-DAG      $ 8.400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IHTISAR R/L  $ 8.400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PENJUALAN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IHTISAR R/L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IHTISAR R/L  $13.250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PENGIRIMAN BRG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DR KP              $ 12.000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B.KOMISI         $      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B.SEWA           $      200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B.RUPA-2        $      150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B.ASURANSI   $        35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B.PENYUSTN  $      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B.PAJAK          $      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B.IKLAN           $      300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B.BUNGA        $        90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IHTISAR  R/L  $ 1.650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RK-KP               $ 1.650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RK-KC     $ 1.650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LABA KC       $ 1.650</a:t>
                      </a:r>
                    </a:p>
                    <a:p>
                      <a:pPr marL="0" lvl="0" indent="0">
                        <a:buNone/>
                      </a:pPr>
                      <a:endParaRPr sz="1400">
                        <a:solidFill>
                          <a:schemeClr val="accent2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LABA KC $  1.650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IHTISAR R/L  $ 1.650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Judul 3379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990600"/>
          </a:xfrm>
          <a:ln/>
        </p:spPr>
        <p:txBody>
          <a:bodyPr anchor="ctr" anchorCtr="0"/>
          <a:lstStyle/>
          <a:p>
            <a:r>
              <a:rPr sz="3200">
                <a:solidFill>
                  <a:schemeClr val="accent2"/>
                </a:solidFill>
              </a:rPr>
              <a:t>PERBEDAAN TRANSAKSI AGEN ,KANTOR CABANG DAN KANTOR PUSAT</a:t>
            </a:r>
          </a:p>
        </p:txBody>
      </p:sp>
      <p:sp>
        <p:nvSpPr>
          <p:cNvPr id="33795" name="Placeholder Teks 33794"/>
          <p:cNvSpPr>
            <a:spLocks noGrp="1"/>
          </p:cNvSpPr>
          <p:nvPr>
            <p:ph type="body" idx="1"/>
          </p:nvPr>
        </p:nvSpPr>
        <p:spPr>
          <a:xfrm>
            <a:off x="609600" y="1828800"/>
            <a:ext cx="8077200" cy="4419600"/>
          </a:xfrm>
          <a:ln/>
        </p:spPr>
        <p:txBody>
          <a:bodyPr/>
          <a:lstStyle/>
          <a:p>
            <a:pPr algn="ctr">
              <a:buNone/>
            </a:pPr>
            <a:r>
              <a:rPr sz="3600">
                <a:solidFill>
                  <a:schemeClr val="accent2"/>
                </a:solidFill>
              </a:rPr>
              <a:t>A.AGEN:</a:t>
            </a:r>
            <a:r>
              <a:rPr sz="2800">
                <a:solidFill>
                  <a:schemeClr val="accent2"/>
                </a:solidFill>
              </a:rPr>
              <a:t> </a:t>
            </a:r>
          </a:p>
          <a:p>
            <a:r>
              <a:rPr sz="2800">
                <a:solidFill>
                  <a:schemeClr val="accent2"/>
                </a:solidFill>
              </a:rPr>
              <a:t>HANYA TERDAPAT WEWENANG OPERASI BUKAN AKUNTANSI</a:t>
            </a:r>
          </a:p>
          <a:p>
            <a:r>
              <a:rPr sz="2800">
                <a:solidFill>
                  <a:schemeClr val="accent2"/>
                </a:solidFill>
              </a:rPr>
              <a:t>TIDAK ADA JURNAL TRANSAKSI DI AGEN SEMUA DILAKUKAN DI KANTOR PUSAT</a:t>
            </a:r>
          </a:p>
          <a:p>
            <a:r>
              <a:rPr sz="2800">
                <a:solidFill>
                  <a:schemeClr val="accent2"/>
                </a:solidFill>
              </a:rPr>
              <a:t>TIDAK TERJADI MEKANISME TRANSAKSI TIMBAL BALIK (RECIPROCAL ACCOUNT</a:t>
            </a:r>
            <a:r>
              <a:rPr sz="2800"/>
              <a:t>) </a:t>
            </a:r>
          </a:p>
          <a:p>
            <a:pPr>
              <a:buNone/>
            </a:pP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3200">
                <a:solidFill>
                  <a:schemeClr val="accent2"/>
                </a:solidFill>
              </a:rPr>
              <a:t>B.KANTOR CABANG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95400"/>
            <a:ext cx="8229600" cy="5181600"/>
          </a:xfrm>
          <a:ln/>
        </p:spPr>
        <p:txBody>
          <a:bodyPr vert="horz" wrap="square" lIns="91440" tIns="45720" rIns="91440" bIns="45720" anchor="t" anchorCtr="0"/>
          <a:lstStyle/>
          <a:p>
            <a:r>
              <a:rPr sz="2800">
                <a:solidFill>
                  <a:schemeClr val="accent2"/>
                </a:solidFill>
              </a:rPr>
              <a:t>TERDAPAT WEWENANG OPERASI &amp;  AKUNTANSI  (RESPONSIBILITY ACCOUNTING)</a:t>
            </a:r>
          </a:p>
          <a:p>
            <a:r>
              <a:rPr sz="2800">
                <a:solidFill>
                  <a:schemeClr val="accent2"/>
                </a:solidFill>
              </a:rPr>
              <a:t>JURNAL TRANSAKSI TERJADI DI  DUA  BELAH PIHAK</a:t>
            </a:r>
          </a:p>
          <a:p>
            <a:r>
              <a:rPr sz="2800">
                <a:solidFill>
                  <a:schemeClr val="accent2"/>
                </a:solidFill>
              </a:rPr>
              <a:t>ATAU TRANSAKSI YG INDEPENDEN</a:t>
            </a:r>
          </a:p>
          <a:p>
            <a:r>
              <a:rPr sz="2800">
                <a:solidFill>
                  <a:schemeClr val="accent2"/>
                </a:solidFill>
              </a:rPr>
              <a:t>TERJADI MEKANISME  TRANSAKSI TIMBAL BALIK (RECIPROCAL ACCOUNT)</a:t>
            </a:r>
          </a:p>
          <a:p>
            <a:r>
              <a:rPr sz="2800">
                <a:solidFill>
                  <a:schemeClr val="accent2"/>
                </a:solidFill>
              </a:rPr>
              <a:t>TRANSFER R/L DARI KANTOR CABANG KE KANTOR  PUSAT PADA SAAT TUTUP BUKU</a:t>
            </a:r>
          </a:p>
          <a:p>
            <a:endParaRPr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Judul 358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lstStyle/>
          <a:p>
            <a:r>
              <a:rPr sz="3200">
                <a:solidFill>
                  <a:schemeClr val="accent2"/>
                </a:solidFill>
              </a:rPr>
              <a:t>C.TRANSAKSI INDEPENDEND </a:t>
            </a:r>
            <a:br>
              <a:rPr sz="3200">
                <a:solidFill>
                  <a:schemeClr val="accent2"/>
                </a:solidFill>
              </a:rPr>
            </a:br>
            <a:r>
              <a:rPr sz="3200">
                <a:solidFill>
                  <a:schemeClr val="accent2"/>
                </a:solidFill>
              </a:rPr>
              <a:t>(NON-RECIPROCAL)</a:t>
            </a:r>
          </a:p>
        </p:txBody>
      </p:sp>
      <p:sp>
        <p:nvSpPr>
          <p:cNvPr id="35843" name="Placeholder Teks 3584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ln/>
        </p:spPr>
        <p:txBody>
          <a:bodyPr/>
          <a:lstStyle/>
          <a:p>
            <a:pPr algn="ctr"/>
            <a:r>
              <a:rPr sz="2800">
                <a:solidFill>
                  <a:schemeClr val="accent2"/>
                </a:solidFill>
              </a:rPr>
              <a:t>TRANSAKSI KANTOR PUSAT</a:t>
            </a:r>
          </a:p>
          <a:p>
            <a:r>
              <a:rPr sz="2400">
                <a:solidFill>
                  <a:schemeClr val="accent2"/>
                </a:solidFill>
              </a:rPr>
              <a:t>TRANSAKSI YG HANYA TERJADI DI KANTOR PUSAT TANPA MELIBATKAN/MEMPENGARUHI KANTOR CABANG  (NON-RECIPROCAL)</a:t>
            </a:r>
          </a:p>
          <a:p>
            <a:pPr algn="ctr"/>
            <a:r>
              <a:rPr sz="2800">
                <a:solidFill>
                  <a:schemeClr val="accent2"/>
                </a:solidFill>
              </a:rPr>
              <a:t>TRANSAKSI KANTOR CABANG</a:t>
            </a:r>
          </a:p>
          <a:p>
            <a:r>
              <a:rPr sz="2400">
                <a:solidFill>
                  <a:schemeClr val="accent2"/>
                </a:solidFill>
              </a:rPr>
              <a:t>TRANSAKSI YG HANYA TERJADI DI KANTOR CABANG TANPA MELIBATKAN/MEMPENGARUHI KANTOR PUSAT (NON-RECIPROCAL)</a:t>
            </a:r>
          </a:p>
          <a:p>
            <a:endParaRPr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Judul 34817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868362"/>
          </a:xfrm>
          <a:ln/>
        </p:spPr>
        <p:txBody>
          <a:bodyPr anchor="ctr" anchorCtr="0"/>
          <a:lstStyle/>
          <a:p>
            <a:r>
              <a:rPr sz="3200">
                <a:solidFill>
                  <a:schemeClr val="accent2"/>
                </a:solidFill>
              </a:rPr>
              <a:t>RECIPROCAL  ACCOUNT</a:t>
            </a:r>
          </a:p>
        </p:txBody>
      </p:sp>
      <p:sp>
        <p:nvSpPr>
          <p:cNvPr id="34819" name="Placeholder Teks 34818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05800" cy="4876800"/>
          </a:xfrm>
          <a:ln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sz="2800">
                <a:solidFill>
                  <a:schemeClr val="accent2"/>
                </a:solidFill>
              </a:rPr>
              <a:t>1.DANA/BARANG YANG DIKIRIM OLEH KANTOR PUSAT KE KANTOR CABANG  ATAU  SEBALIKNYA</a:t>
            </a:r>
          </a:p>
          <a:p>
            <a:pPr>
              <a:lnSpc>
                <a:spcPct val="90000"/>
              </a:lnSpc>
              <a:buNone/>
            </a:pPr>
            <a:r>
              <a:rPr sz="2800">
                <a:solidFill>
                  <a:schemeClr val="accent2"/>
                </a:solidFill>
              </a:rPr>
              <a:t>2.AKTIVA /BIAYA YANG DIKELUARKAN ATAU DIPEROLEH OLEH KANTOR  PUSAT  TETAPI DIBEBANKAN ATAU  DIMILIKI  OLEH  KANTOR CABANG</a:t>
            </a:r>
          </a:p>
          <a:p>
            <a:pPr>
              <a:lnSpc>
                <a:spcPct val="90000"/>
              </a:lnSpc>
              <a:buNone/>
            </a:pPr>
            <a:r>
              <a:rPr sz="2800">
                <a:solidFill>
                  <a:schemeClr val="accent2"/>
                </a:solidFill>
              </a:rPr>
              <a:t>3.AKTIVA /BIAYA YANG DIKELUARKAN ATAU DIPEROLEH OLEH KANTOR  CABANG TETAPI DIBEBANKAN ATAU  DIMILIKI  OLEH  KANTOR PUSAT</a:t>
            </a:r>
          </a:p>
          <a:p>
            <a:pPr>
              <a:lnSpc>
                <a:spcPct val="90000"/>
              </a:lnSpc>
            </a:pPr>
            <a:endParaRPr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Judul 36865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  <a:ln/>
        </p:spPr>
        <p:txBody>
          <a:bodyPr anchor="ctr" anchorCtr="0"/>
          <a:lstStyle/>
          <a:p>
            <a:r>
              <a:rPr sz="2800">
                <a:solidFill>
                  <a:schemeClr val="accent2"/>
                </a:solidFill>
              </a:rPr>
              <a:t>JURNAL RECIPROCAL ACCOUNT</a:t>
            </a:r>
          </a:p>
        </p:txBody>
      </p:sp>
      <p:graphicFrame>
        <p:nvGraphicFramePr>
          <p:cNvPr id="36939" name="Placeholder Konten 36938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60546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48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PUSAT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CABANG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50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1.RK-KANTOR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2.RK-KANTOR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PENGIRIMAN BRG-DAG KE KC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PENGIRIMAN BRG-DAG DR KP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493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3.KAS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4.PENGIRIMAN BRG-DAG DR KC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CABANG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PENGIRIMAN BRG-DAG KE KP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50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5.RK-KANTOR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KAS/BIAYA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6.RK-KANTOR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KAS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AKTIVA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49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7.BIAYA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RK-KANTORCABANG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8.AKTIVA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RK-KANTORCABANG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KAS/BIAYA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KAS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Judul 4096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  <a:ln/>
        </p:spPr>
        <p:txBody>
          <a:bodyPr anchor="ctr" anchorCtr="0"/>
          <a:lstStyle/>
          <a:p>
            <a:r>
              <a:rPr sz="2800">
                <a:solidFill>
                  <a:schemeClr val="accent2"/>
                </a:solidFill>
              </a:rPr>
              <a:t>JURNAL NON-RECIPROCAL ACCOUNT</a:t>
            </a:r>
          </a:p>
        </p:txBody>
      </p:sp>
      <p:graphicFrame>
        <p:nvGraphicFramePr>
          <p:cNvPr id="40994" name="Placeholder Konten 4099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21176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PUSAT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CABANG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6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1.TRANSAKSI PENJUALAN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PIUTANG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PENJUALAN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09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.2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 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2. TRANSAKSI PENJUALAN :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PIUTANG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     PENJUALAN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82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3.PEMBELIAN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  UTANG DAGANG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49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4.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4.PEMBELIAN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  UTANG DAGANG 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Judul 10035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ln/>
        </p:spPr>
        <p:txBody>
          <a:bodyPr anchor="ctr" anchorCtr="0"/>
          <a:lstStyle/>
          <a:p>
            <a:r>
              <a:rPr sz="2400">
                <a:solidFill>
                  <a:schemeClr val="accent2"/>
                </a:solidFill>
              </a:rPr>
              <a:t>ILUSTRASI JURNAL (1)</a:t>
            </a:r>
          </a:p>
        </p:txBody>
      </p:sp>
      <p:graphicFrame>
        <p:nvGraphicFramePr>
          <p:cNvPr id="100474" name="Placeholder Konten 10047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495544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id-ID" alt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TRANSAKSI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KANTOR CABANG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KANTOR PUSAT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MENERIMA DANA DARI KP $ 6.000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KAS     $ 6.000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RK-KP $ 6.000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RK-KC $ 6.000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KAS       $ 6.000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43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MENERIMA BRG- DAG DARI KP </a:t>
                      </a: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senilai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$ 12.000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PENGIRIMAN BRG-DAG DARI KP    $ 12.000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  RK-KP   $  12.000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RK-KC $ 12.000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PENGIRIMAN BRGDAG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KE KC       $ 12.000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59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PEMBELIAN INVENTARIS O/ KC, ASET DI  ANGGAP MILIK KP $ 3.000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RK-KP $ 3.000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KAS         $ 3.000 </a:t>
                      </a: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   </a:t>
                      </a: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INVENTARIS KP $ 3.000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    RK-KC          $ 3.000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27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a.PENJUALAN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 KREDIT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b.PENAGIHAN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PI UTANG  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$ 3,500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PIUTANG   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PENJUALAN  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KAS           $   3.500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PIUTANG     $ 3.500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T/A JURNAL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27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PEMBAYARAN BIAYA-2 :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B.GAJI&amp;KOMISI $  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B.SEWA               $   200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B.RUPA-2             $  150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KAS                      $  750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T/A JURNAL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Judul 1034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ln/>
        </p:spPr>
        <p:txBody>
          <a:bodyPr anchor="ctr" anchorCtr="0"/>
          <a:lstStyle/>
          <a:p>
            <a:r>
              <a:rPr sz="2400">
                <a:solidFill>
                  <a:schemeClr val="accent2"/>
                </a:solidFill>
              </a:rPr>
              <a:t>ILUSTRASI JURNAL (2)</a:t>
            </a:r>
          </a:p>
        </p:txBody>
      </p:sp>
      <p:graphicFrame>
        <p:nvGraphicFramePr>
          <p:cNvPr id="103669" name="Placeholder Konten 103668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PENGIRIMAN UANG KE-KP </a:t>
                      </a: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RK-KP  $ 2.000 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  KAS      $  2.000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KAS        $  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RK-KC       $ 2.000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5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7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BIAYA-2 YG DIBE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BANKAN KP KE- KC: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a.ASURANSI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KC                             $   35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b.PENYUSUTAN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INVENTARIS      $ 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c.PAJAK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KC                                    $ 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d.B.IKLAN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                                      $ 300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e.BUNGA6 % ATAS INVES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TASI DI KC PER1OKT’06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$18.000 =                                     $  90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B.ASURANSI  $  35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B.PENYUSTN $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B.PAJAK         $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B.IKLAN         $ 300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B.BUNGA       $   90 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RK-KP           $ 500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1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RK-KC      $ 500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AK-PENYUSTN $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B.PAJAK            $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B.IKLAN             $300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B.BUNGA           $  90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B.ASURANSI     $  35 </a:t>
                      </a: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   </a:t>
                      </a: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10130</TotalTime>
  <Words>658</Words>
  <Application>Microsoft Office PowerPoint</Application>
  <PresentationFormat>On-screen Show (4:3)</PresentationFormat>
  <Paragraphs>178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Persamaan Akuntansi</vt:lpstr>
      <vt:lpstr>PERBEDAAN TRANSAKSI AGEN ,KANTOR CABANG DAN KANTOR PUSAT</vt:lpstr>
      <vt:lpstr>B.KANTOR CABANG</vt:lpstr>
      <vt:lpstr>C.TRANSAKSI INDEPENDEND  (NON-RECIPROCAL)</vt:lpstr>
      <vt:lpstr>RECIPROCAL  ACCOUNT</vt:lpstr>
      <vt:lpstr>JURNAL RECIPROCAL ACCOUNT</vt:lpstr>
      <vt:lpstr>JURNAL NON-RECIPROCAL ACCOUNT</vt:lpstr>
      <vt:lpstr>ILUSTRASI JURNAL (1)</vt:lpstr>
      <vt:lpstr>ILUSTRASI JURNAL (2)</vt:lpstr>
      <vt:lpstr>ILUSTRASI JURNAL (3)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PENJUALAN CICILAN (INSTALLMENT SALE)  ATAS BARANG MODAL (fixed asset)  ATAS BARANG DAGANGAN (merchandized goods)</dc:title>
  <dc:creator>User</dc:creator>
  <cp:lastModifiedBy>User</cp:lastModifiedBy>
  <cp:revision>525</cp:revision>
  <dcterms:created xsi:type="dcterms:W3CDTF">2002-06-14T10:27:41Z</dcterms:created>
  <dcterms:modified xsi:type="dcterms:W3CDTF">2024-12-17T00:07:53Z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1057-11.2.0.10017</vt:lpwstr>
  </property>
</Properties>
</file>